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2" r:id="rId6"/>
    <p:sldId id="263" r:id="rId7"/>
    <p:sldId id="271" r:id="rId8"/>
    <p:sldId id="265" r:id="rId9"/>
    <p:sldId id="269" r:id="rId10"/>
  </p:sldIdLst>
  <p:sldSz cx="24384000" cy="1828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1092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A7A"/>
    <a:srgbClr val="554F81"/>
    <a:srgbClr val="5F5892"/>
    <a:srgbClr val="B2AECE"/>
    <a:srgbClr val="00FF00"/>
    <a:srgbClr val="000000"/>
    <a:srgbClr val="FFFFFF"/>
    <a:srgbClr val="3F3294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2" autoAdjust="0"/>
    <p:restoredTop sz="94660"/>
  </p:normalViewPr>
  <p:slideViewPr>
    <p:cSldViewPr>
      <p:cViewPr>
        <p:scale>
          <a:sx n="20" d="100"/>
          <a:sy n="20" d="100"/>
        </p:scale>
        <p:origin x="-1956" y="-462"/>
      </p:cViewPr>
      <p:guideLst>
        <p:guide orient="horz" pos="576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880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35999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j-lt"/>
        <a:ea typeface="+mj-ea"/>
        <a:cs typeface="+mj-cs"/>
        <a:sym typeface="Lucida Grande"/>
      </a:defRPr>
    </a:lvl1pPr>
    <a:lvl2pPr indent="228600" defTabSz="457200" latinLnBrk="0">
      <a:defRPr sz="2200">
        <a:latin typeface="+mj-lt"/>
        <a:ea typeface="+mj-ea"/>
        <a:cs typeface="+mj-cs"/>
        <a:sym typeface="Lucida Grande"/>
      </a:defRPr>
    </a:lvl2pPr>
    <a:lvl3pPr indent="457200" defTabSz="457200" latinLnBrk="0">
      <a:defRPr sz="2200">
        <a:latin typeface="+mj-lt"/>
        <a:ea typeface="+mj-ea"/>
        <a:cs typeface="+mj-cs"/>
        <a:sym typeface="Lucida Grande"/>
      </a:defRPr>
    </a:lvl3pPr>
    <a:lvl4pPr indent="685800" defTabSz="457200" latinLnBrk="0">
      <a:defRPr sz="2200">
        <a:latin typeface="+mj-lt"/>
        <a:ea typeface="+mj-ea"/>
        <a:cs typeface="+mj-cs"/>
        <a:sym typeface="Lucida Grande"/>
      </a:defRPr>
    </a:lvl4pPr>
    <a:lvl5pPr indent="914400" defTabSz="457200" latinLnBrk="0">
      <a:defRPr sz="2200">
        <a:latin typeface="+mj-lt"/>
        <a:ea typeface="+mj-ea"/>
        <a:cs typeface="+mj-cs"/>
        <a:sym typeface="Lucida Grande"/>
      </a:defRPr>
    </a:lvl5pPr>
    <a:lvl6pPr indent="1143000" defTabSz="457200" latinLnBrk="0">
      <a:defRPr sz="2200">
        <a:latin typeface="+mj-lt"/>
        <a:ea typeface="+mj-ea"/>
        <a:cs typeface="+mj-cs"/>
        <a:sym typeface="Lucida Grande"/>
      </a:defRPr>
    </a:lvl6pPr>
    <a:lvl7pPr indent="1371600" defTabSz="457200" latinLnBrk="0">
      <a:defRPr sz="2200">
        <a:latin typeface="+mj-lt"/>
        <a:ea typeface="+mj-ea"/>
        <a:cs typeface="+mj-cs"/>
        <a:sym typeface="Lucida Grande"/>
      </a:defRPr>
    </a:lvl7pPr>
    <a:lvl8pPr indent="1600200" defTabSz="457200" latinLnBrk="0">
      <a:defRPr sz="2200">
        <a:latin typeface="+mj-lt"/>
        <a:ea typeface="+mj-ea"/>
        <a:cs typeface="+mj-cs"/>
        <a:sym typeface="Lucida Grande"/>
      </a:defRPr>
    </a:lvl8pPr>
    <a:lvl9pPr indent="1828800" defTabSz="457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Quitar Imagotipo y ser con naranja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67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2260600" y="5575300"/>
            <a:ext cx="19837400" cy="713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pic" sz="half" idx="13"/>
          </p:nvPr>
        </p:nvSpPr>
        <p:spPr>
          <a:xfrm>
            <a:off x="6159500" y="3060700"/>
            <a:ext cx="12065000" cy="90596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2260600" y="13817600"/>
            <a:ext cx="19837400" cy="318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reflejo 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pic" sz="half" idx="13"/>
          </p:nvPr>
        </p:nvSpPr>
        <p:spPr>
          <a:xfrm>
            <a:off x="6159500" y="3060700"/>
            <a:ext cx="12065000" cy="9059641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2260600" y="13817600"/>
            <a:ext cx="19837400" cy="318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pic" sz="quarter" idx="13"/>
          </p:nvPr>
        </p:nvSpPr>
        <p:spPr>
          <a:xfrm>
            <a:off x="13677900" y="3898900"/>
            <a:ext cx="7825920" cy="1043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2260600" y="2857500"/>
            <a:ext cx="11036300" cy="6184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2800"/>
            </a:lvl1pPr>
          </a:lstStyle>
          <a:p>
            <a:r>
              <a:t>Texto del título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2260600" y="9194800"/>
            <a:ext cx="11036300" cy="6184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800"/>
            </a:lvl1pPr>
            <a:lvl2pPr marL="0" indent="0" algn="ctr">
              <a:spcBef>
                <a:spcPts val="0"/>
              </a:spcBef>
              <a:buSzTx/>
              <a:buNone/>
              <a:defRPr sz="6800"/>
            </a:lvl2pPr>
            <a:lvl3pPr marL="0" indent="0" algn="ctr">
              <a:spcBef>
                <a:spcPts val="0"/>
              </a:spcBef>
              <a:buSzTx/>
              <a:buNone/>
              <a:defRPr sz="6800"/>
            </a:lvl3pPr>
            <a:lvl4pPr marL="0" indent="0" algn="ctr">
              <a:spcBef>
                <a:spcPts val="0"/>
              </a:spcBef>
              <a:buSzTx/>
              <a:buNone/>
              <a:defRPr sz="6800"/>
            </a:lvl4pPr>
            <a:lvl5pPr marL="0" indent="0" algn="ctr">
              <a:spcBef>
                <a:spcPts val="0"/>
              </a:spcBef>
              <a:buSzTx/>
              <a:buNone/>
              <a:defRPr sz="6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reflejo 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pic" sz="quarter" idx="13"/>
          </p:nvPr>
        </p:nvSpPr>
        <p:spPr>
          <a:xfrm>
            <a:off x="13677900" y="3898900"/>
            <a:ext cx="7825920" cy="10439400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2260600" y="2857500"/>
            <a:ext cx="11036300" cy="6184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2800"/>
            </a:lvl1pPr>
          </a:lstStyle>
          <a:p>
            <a:r>
              <a:t>Texto del título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2260600" y="9194800"/>
            <a:ext cx="11036300" cy="6184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800"/>
            </a:lvl1pPr>
            <a:lvl2pPr marL="0" indent="0" algn="ctr">
              <a:spcBef>
                <a:spcPts val="0"/>
              </a:spcBef>
              <a:buSzTx/>
              <a:buNone/>
              <a:defRPr sz="6800"/>
            </a:lvl2pPr>
            <a:lvl3pPr marL="0" indent="0" algn="ctr">
              <a:spcBef>
                <a:spcPts val="0"/>
              </a:spcBef>
              <a:buSzTx/>
              <a:buNone/>
              <a:defRPr sz="6800"/>
            </a:lvl3pPr>
            <a:lvl4pPr marL="0" indent="0" algn="ctr">
              <a:spcBef>
                <a:spcPts val="0"/>
              </a:spcBef>
              <a:buSzTx/>
              <a:buNone/>
              <a:defRPr sz="6800"/>
            </a:lvl4pPr>
            <a:lvl5pPr marL="0" indent="0" algn="ctr">
              <a:spcBef>
                <a:spcPts val="0"/>
              </a:spcBef>
              <a:buSzTx/>
              <a:buNone/>
              <a:defRPr sz="6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sz="quarter" idx="13"/>
          </p:nvPr>
        </p:nvSpPr>
        <p:spPr>
          <a:xfrm>
            <a:off x="14414946" y="6057900"/>
            <a:ext cx="6400802" cy="8534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half" idx="1"/>
          </p:nvPr>
        </p:nvSpPr>
        <p:spPr>
          <a:xfrm>
            <a:off x="2260600" y="5194300"/>
            <a:ext cx="9664700" cy="10706100"/>
          </a:xfrm>
          <a:prstGeom prst="rect">
            <a:avLst/>
          </a:prstGeom>
        </p:spPr>
        <p:txBody>
          <a:bodyPr/>
          <a:lstStyle>
            <a:lvl1pPr marL="990600" indent="-673100">
              <a:spcBef>
                <a:spcPts val="7100"/>
              </a:spcBef>
              <a:defRPr sz="5600"/>
            </a:lvl1pPr>
            <a:lvl2pPr marL="1435100" indent="-673100">
              <a:spcBef>
                <a:spcPts val="7100"/>
              </a:spcBef>
              <a:defRPr sz="5600"/>
            </a:lvl2pPr>
            <a:lvl3pPr marL="1879600" indent="-673100">
              <a:spcBef>
                <a:spcPts val="7100"/>
              </a:spcBef>
              <a:defRPr sz="5600"/>
            </a:lvl3pPr>
            <a:lvl4pPr marL="2324100" indent="-673100">
              <a:spcBef>
                <a:spcPts val="7100"/>
              </a:spcBef>
              <a:defRPr sz="5600"/>
            </a:lvl4pPr>
            <a:lvl5pPr marL="2768600" indent="-673100">
              <a:spcBef>
                <a:spcPts val="7100"/>
              </a:spcBef>
              <a:defRPr sz="5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 (izquierd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sz="half" idx="1"/>
          </p:nvPr>
        </p:nvSpPr>
        <p:spPr>
          <a:xfrm>
            <a:off x="2260600" y="5194300"/>
            <a:ext cx="9664700" cy="10706100"/>
          </a:xfrm>
          <a:prstGeom prst="rect">
            <a:avLst/>
          </a:prstGeom>
        </p:spPr>
        <p:txBody>
          <a:bodyPr/>
          <a:lstStyle>
            <a:lvl1pPr marL="990600" indent="-673100">
              <a:spcBef>
                <a:spcPts val="7100"/>
              </a:spcBef>
              <a:defRPr sz="5600"/>
            </a:lvl1pPr>
            <a:lvl2pPr marL="1435100" indent="-673100">
              <a:spcBef>
                <a:spcPts val="7100"/>
              </a:spcBef>
              <a:defRPr sz="5600"/>
            </a:lvl2pPr>
            <a:lvl3pPr marL="1879600" indent="-673100">
              <a:spcBef>
                <a:spcPts val="7100"/>
              </a:spcBef>
              <a:defRPr sz="5600"/>
            </a:lvl3pPr>
            <a:lvl4pPr marL="2324100" indent="-673100">
              <a:spcBef>
                <a:spcPts val="7100"/>
              </a:spcBef>
              <a:defRPr sz="5600"/>
            </a:lvl4pPr>
            <a:lvl5pPr marL="2768600" indent="-673100">
              <a:spcBef>
                <a:spcPts val="7100"/>
              </a:spcBef>
              <a:defRPr sz="5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 (derech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half" idx="1"/>
          </p:nvPr>
        </p:nvSpPr>
        <p:spPr>
          <a:xfrm>
            <a:off x="13411200" y="5194300"/>
            <a:ext cx="8699500" cy="10706100"/>
          </a:xfrm>
          <a:prstGeom prst="rect">
            <a:avLst/>
          </a:prstGeom>
        </p:spPr>
        <p:txBody>
          <a:bodyPr/>
          <a:lstStyle>
            <a:lvl1pPr marL="990600" indent="-673100">
              <a:spcBef>
                <a:spcPts val="7100"/>
              </a:spcBef>
              <a:defRPr sz="5600"/>
            </a:lvl1pPr>
            <a:lvl2pPr marL="1435100" indent="-673100">
              <a:spcBef>
                <a:spcPts val="7100"/>
              </a:spcBef>
              <a:defRPr sz="5600"/>
            </a:lvl2pPr>
            <a:lvl3pPr marL="1879600" indent="-673100">
              <a:spcBef>
                <a:spcPts val="7100"/>
              </a:spcBef>
              <a:defRPr sz="5600"/>
            </a:lvl3pPr>
            <a:lvl4pPr marL="2324100" indent="-673100">
              <a:spcBef>
                <a:spcPts val="7100"/>
              </a:spcBef>
              <a:defRPr sz="5600"/>
            </a:lvl4pPr>
            <a:lvl5pPr marL="2768600" indent="-673100">
              <a:spcBef>
                <a:spcPts val="7100"/>
              </a:spcBef>
              <a:defRPr sz="5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2.jpeg" descr="back2013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2260600" y="5194300"/>
            <a:ext cx="19837400" cy="10706100"/>
          </a:xfrm>
          <a:prstGeom prst="rect">
            <a:avLst/>
          </a:prstGeom>
        </p:spPr>
        <p:txBody>
          <a:bodyPr/>
          <a:lstStyle>
            <a:lvl1pPr>
              <a:spcBef>
                <a:spcPts val="4500"/>
              </a:spcBef>
            </a:lvl1pPr>
            <a:lvl2pPr>
              <a:spcBef>
                <a:spcPts val="4500"/>
              </a:spcBef>
            </a:lvl2pPr>
            <a:lvl3pPr>
              <a:spcBef>
                <a:spcPts val="4500"/>
              </a:spcBef>
            </a:lvl3pPr>
            <a:lvl4pPr>
              <a:spcBef>
                <a:spcPts val="4500"/>
              </a:spcBef>
            </a:lvl4pPr>
            <a:lvl5pPr>
              <a:spcBef>
                <a:spcPts val="4500"/>
              </a:spcBef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2260600" y="5194300"/>
            <a:ext cx="19837400" cy="10706100"/>
          </a:xfrm>
          <a:prstGeom prst="rect">
            <a:avLst/>
          </a:prstGeom>
        </p:spPr>
        <p:txBody>
          <a:bodyPr/>
          <a:lstStyle>
            <a:lvl1pPr>
              <a:spcBef>
                <a:spcPts val="4500"/>
              </a:spcBef>
            </a:lvl1pPr>
            <a:lvl2pPr>
              <a:spcBef>
                <a:spcPts val="4500"/>
              </a:spcBef>
            </a:lvl2pPr>
            <a:lvl3pPr>
              <a:spcBef>
                <a:spcPts val="4500"/>
              </a:spcBef>
            </a:lvl3pPr>
            <a:lvl4pPr>
              <a:spcBef>
                <a:spcPts val="4500"/>
              </a:spcBef>
            </a:lvl4pPr>
            <a:lvl5pPr>
              <a:spcBef>
                <a:spcPts val="4500"/>
              </a:spcBef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7.jpeg" descr="RC-NPpape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4000"/>
            <a:ext cx="24384002" cy="152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2.jpeg" descr="back2013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7.jpeg" descr="RC-NPpape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4000"/>
            <a:ext cx="24384002" cy="152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2.jpeg" descr="back2013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jpeg" descr="back2013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1676400" y="3016250"/>
            <a:ext cx="21031200" cy="26511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/>
          <a:lstStyle>
            <a:lvl1pPr algn="l" defTabSz="2438400">
              <a:lnSpc>
                <a:spcPct val="90000"/>
              </a:lnSpc>
              <a:defRPr sz="116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idx="1"/>
          </p:nvPr>
        </p:nvSpPr>
        <p:spPr>
          <a:xfrm>
            <a:off x="1676400" y="5937250"/>
            <a:ext cx="21031200" cy="8702676"/>
          </a:xfrm>
          <a:prstGeom prst="rect">
            <a:avLst/>
          </a:prstGeom>
        </p:spPr>
        <p:txBody>
          <a:bodyPr lIns="91438" tIns="91438" rIns="91438" bIns="91438" anchor="t"/>
          <a:lstStyle>
            <a:lvl1pPr marL="604157" indent="-604157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62050" indent="-704850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60220" indent="-845819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311400" indent="-939800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68600" indent="-939800" defTabSz="2438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96" name="Shape 296"/>
          <p:cNvSpPr>
            <a:spLocks noGrp="1"/>
          </p:cNvSpPr>
          <p:nvPr>
            <p:ph type="sldNum" sz="quarter" idx="2"/>
          </p:nvPr>
        </p:nvSpPr>
        <p:spPr>
          <a:xfrm>
            <a:off x="22085779" y="15037437"/>
            <a:ext cx="621823" cy="652779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2438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3.jpeg" descr="back201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24384003" cy="18288005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>
            <a:spLocks noGrp="1"/>
          </p:cNvSpPr>
          <p:nvPr>
            <p:ph type="sldNum" sz="quarter" idx="2"/>
          </p:nvPr>
        </p:nvSpPr>
        <p:spPr>
          <a:xfrm>
            <a:off x="11918950" y="17475200"/>
            <a:ext cx="520701" cy="5715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4.jpeg" descr="base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5.jpeg" descr="back2013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i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6.jpeg" descr="back201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2260600" y="5194300"/>
            <a:ext cx="19837400" cy="10706100"/>
          </a:xfrm>
          <a:prstGeom prst="rect">
            <a:avLst/>
          </a:prstGeom>
        </p:spPr>
        <p:txBody>
          <a:bodyPr/>
          <a:lstStyle>
            <a:lvl1pPr>
              <a:spcBef>
                <a:spcPts val="4500"/>
              </a:spcBef>
            </a:lvl1pPr>
            <a:lvl2pPr>
              <a:spcBef>
                <a:spcPts val="4500"/>
              </a:spcBef>
            </a:lvl2pPr>
            <a:lvl3pPr>
              <a:spcBef>
                <a:spcPts val="4500"/>
              </a:spcBef>
            </a:lvl3pPr>
            <a:lvl4pPr>
              <a:spcBef>
                <a:spcPts val="4500"/>
              </a:spcBef>
            </a:lvl4pPr>
            <a:lvl5pPr>
              <a:spcBef>
                <a:spcPts val="4500"/>
              </a:spcBef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 (2 column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2260600" y="469900"/>
            <a:ext cx="19837400" cy="4584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2260600" y="5194300"/>
            <a:ext cx="19837400" cy="10706100"/>
          </a:xfrm>
          <a:prstGeom prst="rect">
            <a:avLst/>
          </a:prstGeom>
        </p:spPr>
        <p:txBody>
          <a:bodyPr numCol="2" spcCol="991869" anchor="t"/>
          <a:lstStyle>
            <a:lvl1pPr marL="990600" indent="-673100">
              <a:spcBef>
                <a:spcPts val="7100"/>
              </a:spcBef>
              <a:defRPr sz="5600"/>
            </a:lvl1pPr>
            <a:lvl2pPr marL="1435100" indent="-673100">
              <a:spcBef>
                <a:spcPts val="7100"/>
              </a:spcBef>
              <a:defRPr sz="5600"/>
            </a:lvl2pPr>
            <a:lvl3pPr marL="1879600" indent="-673100">
              <a:spcBef>
                <a:spcPts val="7100"/>
              </a:spcBef>
              <a:defRPr sz="5600"/>
            </a:lvl3pPr>
            <a:lvl4pPr marL="2324100" indent="-673100">
              <a:spcBef>
                <a:spcPts val="7100"/>
              </a:spcBef>
              <a:defRPr sz="5600"/>
            </a:lvl4pPr>
            <a:lvl5pPr marL="2768600" indent="-673100">
              <a:spcBef>
                <a:spcPts val="7100"/>
              </a:spcBef>
              <a:defRPr sz="5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2260600" y="2374900"/>
            <a:ext cx="19837400" cy="135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653366" y="3657600"/>
            <a:ext cx="19507201" cy="1240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06249" y="17475200"/>
            <a:ext cx="546101" cy="584200"/>
          </a:xfrm>
          <a:prstGeom prst="rect">
            <a:avLst/>
          </a:prstGeom>
          <a:ln w="12700">
            <a:miter lim="400000"/>
          </a:ln>
        </p:spPr>
        <p:txBody>
          <a:bodyPr wrap="none" lIns="63500" tIns="63500" rIns="63500" bIns="63500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transition spd="med"/>
  <p:txStyles>
    <p:titleStyle>
      <a:lvl1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1194888" marR="0" indent="-877388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15494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19939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24384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28829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32385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35941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39497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4305300" marR="0" indent="-787400" algn="l" defTabSz="1092200" rtl="0" latinLnBrk="0">
        <a:lnSpc>
          <a:spcPct val="100000"/>
        </a:lnSpc>
        <a:spcBef>
          <a:spcPts val="9100"/>
        </a:spcBef>
        <a:spcAft>
          <a:spcPts val="0"/>
        </a:spcAft>
        <a:buClrTx/>
        <a:buSzPct val="171000"/>
        <a:buFontTx/>
        <a:buChar char="•"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1092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8">
            <a:extLst>
              <a:ext uri="{FF2B5EF4-FFF2-40B4-BE49-F238E27FC236}">
                <a16:creationId xmlns="" xmlns:a16="http://schemas.microsoft.com/office/drawing/2014/main" id="{ACC37811-7B48-473B-9A59-28FD7EE72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5" t="32835" r="16190" b="12088"/>
          <a:stretch/>
        </p:blipFill>
        <p:spPr>
          <a:xfrm>
            <a:off x="0" y="0"/>
            <a:ext cx="24384000" cy="18288000"/>
          </a:xfrm>
          <a:prstGeom prst="rect">
            <a:avLst/>
          </a:prstGeom>
        </p:spPr>
      </p:pic>
      <p:pic>
        <p:nvPicPr>
          <p:cNvPr id="6" name="Portada.jpg" descr="Portada.jpg">
            <a:extLst>
              <a:ext uri="{FF2B5EF4-FFF2-40B4-BE49-F238E27FC236}">
                <a16:creationId xmlns="" xmlns:a16="http://schemas.microsoft.com/office/drawing/2014/main" id="{5C605C6D-5ADD-4E42-AB7E-D8C2F15D1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37813" t="24583" r="37604" b="28750"/>
          <a:stretch/>
        </p:blipFill>
        <p:spPr>
          <a:xfrm>
            <a:off x="9194800" y="2936266"/>
            <a:ext cx="5994400" cy="783004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uadroTexto 10">
            <a:extLst>
              <a:ext uri="{FF2B5EF4-FFF2-40B4-BE49-F238E27FC236}">
                <a16:creationId xmlns="" xmlns:a16="http://schemas.microsoft.com/office/drawing/2014/main" id="{A8709799-1779-4C4C-8FA5-926F163BE3BF}"/>
              </a:ext>
            </a:extLst>
          </p:cNvPr>
          <p:cNvSpPr txBox="1"/>
          <p:nvPr/>
        </p:nvSpPr>
        <p:spPr>
          <a:xfrm>
            <a:off x="203200" y="12443039"/>
            <a:ext cx="20066000" cy="54553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s-MX" sz="8800" dirty="0">
                <a:solidFill>
                  <a:srgbClr val="504A7A"/>
                </a:solidFill>
                <a:latin typeface="Berlin Sans FB Demi" panose="020E0802020502020306" pitchFamily="34" charset="0"/>
              </a:rPr>
              <a:t>MÉXICO </a:t>
            </a:r>
          </a:p>
          <a:p>
            <a:pPr algn="l"/>
            <a:r>
              <a:rPr lang="es-MX" sz="8800" dirty="0">
                <a:solidFill>
                  <a:srgbClr val="504A7A"/>
                </a:solidFill>
                <a:latin typeface="Berlin Sans FB Demi" panose="020E0802020502020306" pitchFamily="34" charset="0"/>
              </a:rPr>
              <a:t>YO SOY MÉXICO</a:t>
            </a:r>
          </a:p>
          <a:p>
            <a:pPr algn="l"/>
            <a:r>
              <a:rPr lang="es-MX" sz="8800" dirty="0">
                <a:solidFill>
                  <a:srgbClr val="504A7A"/>
                </a:solidFill>
                <a:latin typeface="Berlin Sans FB Demi" panose="020E0802020502020306" pitchFamily="34" charset="0"/>
              </a:rPr>
              <a:t>AMO MÉXICO </a:t>
            </a:r>
          </a:p>
          <a:p>
            <a:pPr algn="l"/>
            <a:r>
              <a:rPr lang="es-MX" sz="8800" dirty="0">
                <a:solidFill>
                  <a:srgbClr val="504A7A"/>
                </a:solidFill>
                <a:latin typeface="Berlin Sans FB Demi" panose="020E0802020502020306" pitchFamily="34" charset="0"/>
              </a:rPr>
              <a:t>CONSERVA </a:t>
            </a:r>
            <a:r>
              <a:rPr lang="es-MX" sz="8800" dirty="0" smtClean="0">
                <a:solidFill>
                  <a:srgbClr val="504A7A"/>
                </a:solidFill>
                <a:latin typeface="Berlin Sans FB Demi" panose="020E0802020502020306" pitchFamily="34" charset="0"/>
              </a:rPr>
              <a:t>MÉXICO</a:t>
            </a:r>
            <a:endParaRPr lang="es-MX" sz="8800" dirty="0">
              <a:solidFill>
                <a:srgbClr val="FFFFFF"/>
              </a:solidFill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ulio\Downloads\20180319_153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1" r="23888"/>
          <a:stretch/>
        </p:blipFill>
        <p:spPr bwMode="auto">
          <a:xfrm>
            <a:off x="0" y="-168030"/>
            <a:ext cx="16637184" cy="1847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" name="Shape 327"/>
          <p:cNvSpPr/>
          <p:nvPr/>
        </p:nvSpPr>
        <p:spPr>
          <a:xfrm>
            <a:off x="11823837" y="-2819401"/>
            <a:ext cx="14668363" cy="23774401"/>
          </a:xfrm>
          <a:prstGeom prst="ellipse">
            <a:avLst/>
          </a:prstGeom>
          <a:solidFill>
            <a:srgbClr val="402163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28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r="51564"/>
          <a:stretch>
            <a:fillRect/>
          </a:stretch>
        </p:blipFill>
        <p:spPr>
          <a:xfrm flipH="1">
            <a:off x="12624048" y="-168030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14402034" y="1883670"/>
            <a:ext cx="9137485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just">
              <a:defRPr sz="4000"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r>
              <a:rPr lang="es-MX" dirty="0" smtClean="0"/>
              <a:t>Es un esfuerzo de la Sociedad Civil en alianza con los agricultores, para generar una solución al problema de la comercialización y el abasto, contribuyendo en la reconstrucción del tejido social campo-ciudad con responsabilidad social. </a:t>
            </a:r>
            <a:endParaRPr dirty="0"/>
          </a:p>
        </p:txBody>
      </p:sp>
      <p:grpSp>
        <p:nvGrpSpPr>
          <p:cNvPr id="336" name="Group 336"/>
          <p:cNvGrpSpPr/>
          <p:nvPr/>
        </p:nvGrpSpPr>
        <p:grpSpPr>
          <a:xfrm>
            <a:off x="18134066" y="6031842"/>
            <a:ext cx="5793736" cy="3542418"/>
            <a:chOff x="-707606" y="21"/>
            <a:chExt cx="6581432" cy="4335638"/>
          </a:xfrm>
        </p:grpSpPr>
        <p:grpSp>
          <p:nvGrpSpPr>
            <p:cNvPr id="334" name="Group 334"/>
            <p:cNvGrpSpPr/>
            <p:nvPr/>
          </p:nvGrpSpPr>
          <p:grpSpPr>
            <a:xfrm>
              <a:off x="-707606" y="265904"/>
              <a:ext cx="6581432" cy="4069755"/>
              <a:chOff x="-707605" y="-177948"/>
              <a:chExt cx="6581430" cy="4069754"/>
            </a:xfrm>
          </p:grpSpPr>
          <p:sp>
            <p:nvSpPr>
              <p:cNvPr id="330" name="Shape 330"/>
              <p:cNvSpPr/>
              <p:nvPr/>
            </p:nvSpPr>
            <p:spPr>
              <a:xfrm>
                <a:off x="-707605" y="521389"/>
                <a:ext cx="6581430" cy="3370417"/>
              </a:xfrm>
              <a:prstGeom prst="rect">
                <a:avLst/>
              </a:prstGeom>
              <a:solidFill>
                <a:srgbClr val="EAA903"/>
              </a:solidFill>
              <a:ln w="12700" cap="flat">
                <a:solidFill>
                  <a:srgbClr val="EAA90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-397545" y="1073769"/>
                <a:ext cx="5977137" cy="19336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just">
                  <a:defRPr sz="2400">
                    <a:latin typeface="Queulat Cnd Soft"/>
                    <a:ea typeface="Queulat Cnd Soft"/>
                    <a:cs typeface="Queulat Cnd Soft"/>
                    <a:sym typeface="Queulat Cnd Soft"/>
                  </a:defRPr>
                </a:lvl1pPr>
              </a:lstStyle>
              <a:p>
                <a:r>
                  <a:rPr lang="es-MX" dirty="0" smtClean="0"/>
                  <a:t>Mejorar las condiciones de vida de productores y consumidores, al proveer alimentos sanos y accesibles a la población. </a:t>
                </a:r>
                <a:endParaRPr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1203734" y="-177948"/>
                <a:ext cx="3693181" cy="1053614"/>
              </a:xfrm>
              <a:prstGeom prst="rect">
                <a:avLst/>
              </a:prstGeom>
              <a:solidFill>
                <a:srgbClr val="9578D2"/>
              </a:solidFill>
              <a:ln w="12700" cap="flat">
                <a:solidFill>
                  <a:srgbClr val="9578D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1200773" y="-60911"/>
                <a:ext cx="3693183" cy="9542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rgbClr val="FFFFFF"/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lvl1pPr>
              </a:lstStyle>
              <a:p>
                <a:r>
                  <a:rPr dirty="0" smtClean="0"/>
                  <a:t>MISION </a:t>
                </a:r>
                <a:endParaRPr dirty="0"/>
              </a:p>
            </p:txBody>
          </p:sp>
        </p:grpSp>
        <p:pic>
          <p:nvPicPr>
            <p:cNvPr id="335" name="image1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65598"/>
            <a:stretch>
              <a:fillRect/>
            </a:stretch>
          </p:blipFill>
          <p:spPr>
            <a:xfrm>
              <a:off x="2477180" y="21"/>
              <a:ext cx="1737512" cy="7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3" name="Group 343"/>
          <p:cNvGrpSpPr/>
          <p:nvPr/>
        </p:nvGrpSpPr>
        <p:grpSpPr>
          <a:xfrm>
            <a:off x="13755785" y="9648056"/>
            <a:ext cx="6573119" cy="4186289"/>
            <a:chOff x="-2" y="21"/>
            <a:chExt cx="6573118" cy="4186288"/>
          </a:xfrm>
        </p:grpSpPr>
        <p:grpSp>
          <p:nvGrpSpPr>
            <p:cNvPr id="341" name="Group 341"/>
            <p:cNvGrpSpPr/>
            <p:nvPr/>
          </p:nvGrpSpPr>
          <p:grpSpPr>
            <a:xfrm>
              <a:off x="-2" y="417740"/>
              <a:ext cx="6573118" cy="3768569"/>
              <a:chOff x="-1" y="0"/>
              <a:chExt cx="6573116" cy="3768568"/>
            </a:xfrm>
          </p:grpSpPr>
          <p:sp>
            <p:nvSpPr>
              <p:cNvPr id="337" name="Shape 337"/>
              <p:cNvSpPr/>
              <p:nvPr/>
            </p:nvSpPr>
            <p:spPr>
              <a:xfrm>
                <a:off x="-1" y="766041"/>
                <a:ext cx="6573116" cy="3002527"/>
              </a:xfrm>
              <a:prstGeom prst="rect">
                <a:avLst/>
              </a:prstGeom>
              <a:solidFill>
                <a:srgbClr val="EAA903"/>
              </a:solidFill>
              <a:ln w="12700" cap="flat">
                <a:solidFill>
                  <a:srgbClr val="EAA90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392813" y="1176281"/>
                <a:ext cx="5848110" cy="2318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just">
                  <a:defRPr sz="2400">
                    <a:latin typeface="Queulat Cnd Soft"/>
                    <a:ea typeface="Queulat Cnd Soft"/>
                    <a:cs typeface="Queulat Cnd Soft"/>
                    <a:sym typeface="Queulat Cnd Soft"/>
                  </a:defRPr>
                </a:lvl1pPr>
              </a:lstStyle>
              <a:p>
                <a:r>
                  <a:rPr lang="es-MX" dirty="0" smtClean="0"/>
                  <a:t>Ser el agente de cambio que Contribuya a la construcción de un México integrado e incluyente en su relación campo-ciudad, en donde se privilegie la participación ciudadana y se reconozca </a:t>
                </a:r>
                <a:r>
                  <a:rPr lang="es-MX" dirty="0"/>
                  <a:t>el valor </a:t>
                </a:r>
                <a:r>
                  <a:rPr lang="es-MX" dirty="0" smtClean="0"/>
                  <a:t>del quehacer campesino.</a:t>
                </a:r>
                <a:endParaRPr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1273211" y="0"/>
                <a:ext cx="3693181" cy="1053614"/>
              </a:xfrm>
              <a:prstGeom prst="rect">
                <a:avLst/>
              </a:prstGeom>
              <a:solidFill>
                <a:srgbClr val="9578D2"/>
              </a:solidFill>
              <a:ln w="12700" cap="flat">
                <a:solidFill>
                  <a:srgbClr val="9578D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1145385" y="121337"/>
                <a:ext cx="4102348" cy="800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rgbClr val="FFFFFF"/>
                    </a:solidFill>
                    <a:latin typeface="Qanelas Soft DEMO"/>
                    <a:ea typeface="Qanelas Soft DEMO"/>
                    <a:cs typeface="Qanelas Soft DEMO"/>
                    <a:sym typeface="Qanelas Soft DEMO"/>
                  </a:defRPr>
                </a:lvl1pPr>
              </a:lstStyle>
              <a:p>
                <a:r>
                  <a:rPr dirty="0" smtClean="0"/>
                  <a:t>VISION </a:t>
                </a:r>
                <a:endParaRPr dirty="0"/>
              </a:p>
            </p:txBody>
          </p:sp>
        </p:grpSp>
        <p:pic>
          <p:nvPicPr>
            <p:cNvPr id="342" name="image1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65598"/>
            <a:stretch>
              <a:fillRect/>
            </a:stretch>
          </p:blipFill>
          <p:spPr>
            <a:xfrm>
              <a:off x="2571467" y="21"/>
              <a:ext cx="1737512" cy="7361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4" name="Shape 344"/>
          <p:cNvSpPr/>
          <p:nvPr/>
        </p:nvSpPr>
        <p:spPr>
          <a:xfrm>
            <a:off x="14732517" y="137964"/>
            <a:ext cx="977285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6000">
                <a:solidFill>
                  <a:srgbClr val="4F398A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r>
              <a:rPr lang="es-MX" b="1" dirty="0" smtClean="0"/>
              <a:t>¿Qué es Canastas Verdes 20*70?</a:t>
            </a:r>
            <a:endParaRPr b="1" dirty="0"/>
          </a:p>
        </p:txBody>
      </p:sp>
      <p:grpSp>
        <p:nvGrpSpPr>
          <p:cNvPr id="35" name="Group 341"/>
          <p:cNvGrpSpPr/>
          <p:nvPr/>
        </p:nvGrpSpPr>
        <p:grpSpPr>
          <a:xfrm>
            <a:off x="17875048" y="14329791"/>
            <a:ext cx="5793737" cy="3023121"/>
            <a:chOff x="222934" y="0"/>
            <a:chExt cx="5793734" cy="3385430"/>
          </a:xfrm>
        </p:grpSpPr>
        <p:sp>
          <p:nvSpPr>
            <p:cNvPr id="37" name="Shape 337"/>
            <p:cNvSpPr/>
            <p:nvPr/>
          </p:nvSpPr>
          <p:spPr>
            <a:xfrm>
              <a:off x="222934" y="724380"/>
              <a:ext cx="5793734" cy="2661050"/>
            </a:xfrm>
            <a:prstGeom prst="rect">
              <a:avLst/>
            </a:prstGeom>
            <a:solidFill>
              <a:srgbClr val="EAA903"/>
            </a:solidFill>
            <a:ln w="12700" cap="flat">
              <a:solidFill>
                <a:srgbClr val="EAA9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338"/>
            <p:cNvSpPr/>
            <p:nvPr/>
          </p:nvSpPr>
          <p:spPr>
            <a:xfrm>
              <a:off x="392813" y="2229298"/>
              <a:ext cx="500810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just">
                <a:defRPr sz="2400">
                  <a:latin typeface="Queulat Cnd Soft"/>
                  <a:ea typeface="Queulat Cnd Soft"/>
                  <a:cs typeface="Queulat Cnd Soft"/>
                  <a:sym typeface="Queulat Cnd Soft"/>
                </a:defRPr>
              </a:lvl1pPr>
            </a:lstStyle>
            <a:p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9" name="Shape 339"/>
            <p:cNvSpPr/>
            <p:nvPr/>
          </p:nvSpPr>
          <p:spPr>
            <a:xfrm>
              <a:off x="1273211" y="0"/>
              <a:ext cx="3693181" cy="1053614"/>
            </a:xfrm>
            <a:prstGeom prst="rect">
              <a:avLst/>
            </a:prstGeom>
            <a:solidFill>
              <a:srgbClr val="9578D2"/>
            </a:solidFill>
            <a:ln w="12700" cap="flat">
              <a:solidFill>
                <a:srgbClr val="9578D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340"/>
            <p:cNvSpPr/>
            <p:nvPr/>
          </p:nvSpPr>
          <p:spPr>
            <a:xfrm>
              <a:off x="1145385" y="84816"/>
              <a:ext cx="4102348" cy="87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400">
                  <a:solidFill>
                    <a:srgbClr val="FFFFFF"/>
                  </a:solidFill>
                  <a:latin typeface="Qanelas Soft DEMO"/>
                  <a:ea typeface="Qanelas Soft DEMO"/>
                  <a:cs typeface="Qanelas Soft DEMO"/>
                  <a:sym typeface="Qanelas Soft DEMO"/>
                </a:defRPr>
              </a:lvl1pPr>
            </a:lstStyle>
            <a:p>
              <a:r>
                <a:rPr lang="es-MX" dirty="0" smtClean="0"/>
                <a:t>VALORES</a:t>
              </a:r>
              <a:r>
                <a:rPr dirty="0" smtClean="0"/>
                <a:t> </a:t>
              </a:r>
              <a:endParaRPr dirty="0"/>
            </a:p>
          </p:txBody>
        </p:sp>
      </p:grpSp>
      <p:sp>
        <p:nvSpPr>
          <p:cNvPr id="2" name="1 Rectángulo"/>
          <p:cNvSpPr/>
          <p:nvPr/>
        </p:nvSpPr>
        <p:spPr>
          <a:xfrm>
            <a:off x="18095302" y="15495220"/>
            <a:ext cx="5473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 smtClean="0">
                <a:latin typeface="Queulat Cnd Soft"/>
                <a:ea typeface="Queulat Cnd Soft"/>
                <a:cs typeface="Queulat Cnd Soft"/>
                <a:sym typeface="Queulat Cnd Soft"/>
              </a:rPr>
              <a:t>Servicio        Entrega	 Respeto</a:t>
            </a:r>
          </a:p>
          <a:p>
            <a:r>
              <a:rPr lang="es-MX" sz="2400" dirty="0" smtClean="0">
                <a:latin typeface="Queulat Cnd Soft"/>
                <a:ea typeface="Queulat Cnd Soft"/>
                <a:cs typeface="Queulat Cnd Soft"/>
                <a:sym typeface="Queulat Cnd Soft"/>
              </a:rPr>
              <a:t>Colaboración 	Confianza</a:t>
            </a:r>
            <a:endParaRPr lang="es-MX" sz="2400" dirty="0">
              <a:latin typeface="Queulat Cnd Soft"/>
              <a:ea typeface="Queulat Cnd Soft"/>
              <a:cs typeface="Queulat Cnd Soft"/>
              <a:sym typeface="Queulat Cnd Soft"/>
            </a:endParaRPr>
          </a:p>
          <a:p>
            <a:r>
              <a:rPr lang="es-MX" sz="2400" dirty="0" smtClean="0">
                <a:latin typeface="Queulat Cnd Soft"/>
                <a:ea typeface="Queulat Cnd Soft"/>
                <a:cs typeface="Queulat Cnd Soft"/>
                <a:sym typeface="Queulat Cnd Soft"/>
              </a:rPr>
              <a:t>Solidaridad 	</a:t>
            </a:r>
            <a:r>
              <a:rPr lang="es-MX" sz="2400" dirty="0" smtClean="0">
                <a:latin typeface="Queulat Cnd Soft"/>
                <a:ea typeface="Queulat Cnd Soft"/>
                <a:cs typeface="Queulat Cnd Soft"/>
              </a:rPr>
              <a:t>Corresponsabilidad</a:t>
            </a:r>
            <a:endParaRPr lang="es-MX" sz="2400" dirty="0">
              <a:latin typeface="Queulat Cnd Soft"/>
              <a:ea typeface="Queulat Cnd Soft"/>
              <a:cs typeface="Queulat Cnd Soft"/>
            </a:endParaRPr>
          </a:p>
          <a:p>
            <a:r>
              <a:rPr lang="es-MX" sz="2400" dirty="0">
                <a:latin typeface="Queulat Cnd Soft"/>
                <a:ea typeface="Queulat Cnd Soft"/>
                <a:cs typeface="Queulat Cnd Soft"/>
              </a:rPr>
              <a:t>Lealtad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Julio\Downloads\WhatsApp Image 2018-09-07 at 11.07.46 AM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5"/>
          <a:stretch/>
        </p:blipFill>
        <p:spPr bwMode="auto">
          <a:xfrm>
            <a:off x="-280628" y="-1"/>
            <a:ext cx="16417824" cy="186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0" name="Shape 350"/>
          <p:cNvSpPr/>
          <p:nvPr/>
        </p:nvSpPr>
        <p:spPr>
          <a:xfrm>
            <a:off x="11823837" y="-2819401"/>
            <a:ext cx="14668362" cy="23774401"/>
          </a:xfrm>
          <a:prstGeom prst="ellipse">
            <a:avLst/>
          </a:prstGeom>
          <a:solidFill>
            <a:srgbClr val="00B0F0">
              <a:alpha val="498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51" name="image11.jpeg" descr="3.jpg"/>
          <p:cNvPicPr>
            <a:picLocks noChangeAspect="1"/>
          </p:cNvPicPr>
          <p:nvPr/>
        </p:nvPicPr>
        <p:blipFill>
          <a:blip r:embed="rId4">
            <a:extLst/>
          </a:blip>
          <a:srcRect r="51564"/>
          <a:stretch>
            <a:fillRect/>
          </a:stretch>
        </p:blipFill>
        <p:spPr>
          <a:xfrm flipH="1">
            <a:off x="12560162" y="-14684"/>
            <a:ext cx="11895132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13884679" y="2895259"/>
            <a:ext cx="1001327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6000">
                <a:solidFill>
                  <a:srgbClr val="D46A21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pPr>
            <a:r>
              <a:rPr lang="es-MX" b="1" dirty="0" smtClean="0">
                <a:solidFill>
                  <a:schemeClr val="accent1">
                    <a:lumMod val="75000"/>
                  </a:schemeClr>
                </a:solidFill>
              </a:rPr>
              <a:t>¿Qué contiene una Canasta Verde 20*70?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4145563" y="6855520"/>
            <a:ext cx="949151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000">
                <a:solidFill>
                  <a:srgbClr val="E9B72B"/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Shape 329"/>
          <p:cNvSpPr/>
          <p:nvPr/>
        </p:nvSpPr>
        <p:spPr>
          <a:xfrm>
            <a:off x="13755340" y="5903640"/>
            <a:ext cx="10148929" cy="9221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just">
              <a:defRPr sz="4000"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>
              <a:lnSpc>
                <a:spcPct val="150000"/>
              </a:lnSpc>
            </a:pPr>
            <a:r>
              <a:rPr lang="es-MX" dirty="0" smtClean="0"/>
              <a:t>Nuestra C.V. 20*70, se integra por 10 hortalizas y legumbres cosechadas el mismo día de entrega, cultivadas con amor y dedicación </a:t>
            </a:r>
            <a:r>
              <a:rPr lang="es-ES" dirty="0"/>
              <a:t>por </a:t>
            </a:r>
            <a:r>
              <a:rPr lang="es-ES" dirty="0" smtClean="0"/>
              <a:t>400 familias poblanas, que producen 40 cultivos a lo largo del año, lo que nos permite garantizar el abasto y diversificar los productos, mejorando tu dieta y por ende la salud de nuestros consumidores.</a:t>
            </a:r>
          </a:p>
          <a:p>
            <a:pPr>
              <a:lnSpc>
                <a:spcPct val="150000"/>
              </a:lnSpc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ulio\Downloads\20180302_1404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r="17812"/>
          <a:stretch/>
        </p:blipFill>
        <p:spPr bwMode="auto">
          <a:xfrm>
            <a:off x="8518358" y="-114301"/>
            <a:ext cx="15865642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2" name="Shape 362"/>
          <p:cNvSpPr/>
          <p:nvPr/>
        </p:nvSpPr>
        <p:spPr>
          <a:xfrm flipH="1">
            <a:off x="-2056497" y="-2857501"/>
            <a:ext cx="14668361" cy="23774401"/>
          </a:xfrm>
          <a:prstGeom prst="ellipse">
            <a:avLst/>
          </a:prstGeom>
          <a:solidFill>
            <a:srgbClr val="990000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63" name="image11.jpeg" descr="3.jpg"/>
          <p:cNvPicPr>
            <a:picLocks noChangeAspect="1"/>
          </p:cNvPicPr>
          <p:nvPr/>
        </p:nvPicPr>
        <p:blipFill>
          <a:blip r:embed="rId4">
            <a:extLst/>
          </a:blip>
          <a:srcRect r="51564"/>
          <a:stretch>
            <a:fillRect/>
          </a:stretch>
        </p:blipFill>
        <p:spPr>
          <a:xfrm>
            <a:off x="-19592" y="-52784"/>
            <a:ext cx="11895133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-41863" y="3514444"/>
            <a:ext cx="10433663" cy="13838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2563" algn="just">
              <a:lnSpc>
                <a:spcPct val="150000"/>
              </a:lnSpc>
              <a:defRPr sz="4400">
                <a:solidFill>
                  <a:schemeClr val="accent5">
                    <a:lumOff val="-6823"/>
                  </a:schemeClr>
                </a:solidFill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lang="es-MX" sz="4000" b="1" dirty="0" smtClean="0">
                <a:solidFill>
                  <a:schemeClr val="accent5">
                    <a:lumOff val="-6823"/>
                  </a:schemeClr>
                </a:solidFill>
              </a:rPr>
              <a:t>Contribuyes a:</a:t>
            </a:r>
            <a:endParaRPr sz="4000" b="1" dirty="0">
              <a:solidFill>
                <a:srgbClr val="FFFFFF"/>
              </a:solidFill>
            </a:endParaRPr>
          </a:p>
          <a:p>
            <a:pPr marL="182563" algn="just">
              <a:lnSpc>
                <a:spcPct val="150000"/>
              </a:lnSpc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lang="es-MX" sz="4000" dirty="0" smtClean="0"/>
              <a:t>Apoyar sueños y construir futuros dignos</a:t>
            </a:r>
          </a:p>
          <a:p>
            <a:pPr marL="182563" algn="just">
              <a:lnSpc>
                <a:spcPct val="150000"/>
              </a:lnSpc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lang="es-MX" sz="4000" dirty="0" smtClean="0"/>
              <a:t>Disminuir la migración y desintegración familiar</a:t>
            </a:r>
          </a:p>
          <a:p>
            <a:pPr marL="182563" algn="just">
              <a:lnSpc>
                <a:spcPct val="150000"/>
              </a:lnSpc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lang="es-MX" sz="4000" dirty="0" smtClean="0"/>
              <a:t>Fortalecer y recuperar valores y dignidad</a:t>
            </a:r>
          </a:p>
          <a:p>
            <a:pPr marL="182563" algn="just">
              <a:lnSpc>
                <a:spcPct val="150000"/>
              </a:lnSpc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lang="es-MX" sz="4000" dirty="0" smtClean="0"/>
              <a:t>Recuperar el tejido social campo-ciudad</a:t>
            </a:r>
          </a:p>
          <a:p>
            <a:pPr marL="182563" algn="just">
              <a:lnSpc>
                <a:spcPct val="150000"/>
              </a:lnSpc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lang="es-MX" sz="4000" dirty="0" smtClean="0"/>
              <a:t>Arraigar buenas costumbres y sembrar esperanza</a:t>
            </a:r>
          </a:p>
          <a:p>
            <a:pPr marL="182563" algn="just">
              <a:lnSpc>
                <a:spcPct val="150000"/>
              </a:lnSpc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lang="es-MX" sz="4000" dirty="0" smtClean="0"/>
              <a:t>Desarrollar habilidades</a:t>
            </a:r>
            <a:r>
              <a:rPr lang="es-MX" sz="4000" dirty="0"/>
              <a:t> </a:t>
            </a:r>
            <a:r>
              <a:rPr lang="es-MX" sz="4000" dirty="0" smtClean="0"/>
              <a:t>y capacidades</a:t>
            </a:r>
          </a:p>
          <a:p>
            <a:pPr marL="182563" algn="just">
              <a:lnSpc>
                <a:spcPct val="150000"/>
              </a:lnSpc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lang="es-MX" sz="4000" dirty="0" smtClean="0"/>
              <a:t>Mejorar la eficiencia productiva y el trabajo colaborativo</a:t>
            </a:r>
          </a:p>
          <a:p>
            <a:pPr marL="182563" algn="just">
              <a:lnSpc>
                <a:spcPct val="150000"/>
              </a:lnSpc>
              <a:defRPr sz="3600">
                <a:latin typeface="Queulat Cnd Soft"/>
                <a:ea typeface="Queulat Cnd Soft"/>
                <a:cs typeface="Queulat Cnd Soft"/>
                <a:sym typeface="Queulat Cnd Soft"/>
              </a:defRPr>
            </a:pPr>
            <a:r>
              <a:rPr lang="es-MX" sz="4000" dirty="0" smtClean="0"/>
              <a:t>Promover el ahorro, la economía solidaria, la disminución de desperdicio alimentario, el combate al cambio climático y a la prevención de la salud.</a:t>
            </a:r>
          </a:p>
        </p:txBody>
      </p:sp>
      <p:sp>
        <p:nvSpPr>
          <p:cNvPr id="12" name="Shape 367"/>
          <p:cNvSpPr/>
          <p:nvPr/>
        </p:nvSpPr>
        <p:spPr>
          <a:xfrm>
            <a:off x="0" y="1151112"/>
            <a:ext cx="10247784" cy="1949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6000">
                <a:solidFill>
                  <a:srgbClr val="9E4158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r>
              <a:rPr lang="es-MX" b="1" dirty="0" smtClean="0"/>
              <a:t>Beneficios de adquirir la Canasta Verde 20*70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ulio\Downloads\20180727_1008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9" r="27729"/>
          <a:stretch/>
        </p:blipFill>
        <p:spPr bwMode="auto">
          <a:xfrm>
            <a:off x="0" y="-70992"/>
            <a:ext cx="16555453" cy="18288000"/>
          </a:xfrm>
          <a:prstGeom prst="rect">
            <a:avLst/>
          </a:prstGeom>
          <a:noFill/>
          <a:scene3d>
            <a:camera prst="orthographic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5" name="Group 375"/>
          <p:cNvGrpSpPr/>
          <p:nvPr/>
        </p:nvGrpSpPr>
        <p:grpSpPr>
          <a:xfrm>
            <a:off x="12001637" y="-2794001"/>
            <a:ext cx="14668362" cy="23774401"/>
            <a:chOff x="0" y="1466849"/>
            <a:chExt cx="14668360" cy="23774400"/>
          </a:xfrm>
          <a:solidFill>
            <a:srgbClr val="3F3294">
              <a:alpha val="47843"/>
            </a:srgbClr>
          </a:solidFill>
        </p:grpSpPr>
        <p:sp>
          <p:nvSpPr>
            <p:cNvPr id="373" name="Shape 373"/>
            <p:cNvSpPr/>
            <p:nvPr/>
          </p:nvSpPr>
          <p:spPr>
            <a:xfrm>
              <a:off x="-1" y="1466849"/>
              <a:ext cx="14668362" cy="2377440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74" name="image11.jpeg" descr="3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51564"/>
            <a:stretch>
              <a:fillRect/>
            </a:stretch>
          </p:blipFill>
          <p:spPr>
            <a:xfrm flipH="1">
              <a:off x="736324" y="4271566"/>
              <a:ext cx="11895132" cy="1847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6054" y="21600"/>
                  </a:lnTo>
                  <a:cubicBezTo>
                    <a:pt x="19485" y="18778"/>
                    <a:pt x="21600" y="14920"/>
                    <a:pt x="21600" y="10665"/>
                  </a:cubicBezTo>
                  <a:cubicBezTo>
                    <a:pt x="21600" y="6544"/>
                    <a:pt x="19616" y="2796"/>
                    <a:pt x="163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</p:pic>
      </p:grpSp>
      <p:sp>
        <p:nvSpPr>
          <p:cNvPr id="376" name="Shape 376"/>
          <p:cNvSpPr/>
          <p:nvPr/>
        </p:nvSpPr>
        <p:spPr>
          <a:xfrm>
            <a:off x="14613849" y="3887416"/>
            <a:ext cx="9099431" cy="13029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4000"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r>
              <a:rPr lang="es-MX" dirty="0" smtClean="0"/>
              <a:t>Tenemos 2 redes principales:</a:t>
            </a:r>
          </a:p>
          <a:p>
            <a:r>
              <a:rPr lang="es-MX" b="1" dirty="0" smtClean="0"/>
              <a:t>RED DE PROVEDOR CONFIABLE: </a:t>
            </a:r>
            <a:r>
              <a:rPr lang="es-MX" dirty="0" smtClean="0"/>
              <a:t>Está integrada por pequeños agricultores que bajo un reglamento y buenas prácticas agrícolas, producen los alimentos que llegan a tu mesa, bajo un entorno de camaradería, respeto al medio ambiente y corresponsabilidad social.</a:t>
            </a:r>
          </a:p>
          <a:p>
            <a:endParaRPr lang="es-MX" dirty="0"/>
          </a:p>
          <a:p>
            <a:r>
              <a:rPr lang="es-MX" b="1" dirty="0" smtClean="0"/>
              <a:t>RED DE PROMOTORES CONFIABLES: </a:t>
            </a:r>
            <a:r>
              <a:rPr lang="es-MX" dirty="0" smtClean="0"/>
              <a:t>La integran ciudadanos conscientes y proactivos que difunden las buenas acciones, invitan a sus vecinos, compañeros, amigos, familiares y demás conocidos a adquirir una CV, se vuelven gestores comunitarios de buenas acciones y son el vinculo del </a:t>
            </a:r>
            <a:r>
              <a:rPr lang="es-MX" dirty="0" err="1" smtClean="0"/>
              <a:t>nucleo</a:t>
            </a:r>
            <a:r>
              <a:rPr lang="es-MX" dirty="0" smtClean="0"/>
              <a:t> poblacional con la Fundación CMX, a fin de lograr la participación ciudadana.</a:t>
            </a:r>
            <a:endParaRPr dirty="0"/>
          </a:p>
        </p:txBody>
      </p:sp>
      <p:sp>
        <p:nvSpPr>
          <p:cNvPr id="15" name="Shape 378"/>
          <p:cNvSpPr/>
          <p:nvPr/>
        </p:nvSpPr>
        <p:spPr>
          <a:xfrm>
            <a:off x="14928304" y="504487"/>
            <a:ext cx="874194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6000">
                <a:solidFill>
                  <a:schemeClr val="accent6">
                    <a:satOff val="-3381"/>
                    <a:lumOff val="-10352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r>
              <a:rPr lang="es-MX" b="1" dirty="0"/>
              <a:t>¿</a:t>
            </a:r>
            <a:r>
              <a:rPr lang="es-MX" b="1" dirty="0" smtClean="0"/>
              <a:t>Quienes integran la Red de Comercio Justo CV 20*70</a:t>
            </a:r>
            <a:r>
              <a:rPr b="1" dirty="0" smtClean="0"/>
              <a:t>? 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ulio\Downloads\20180213_122416 (1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2" r="5704"/>
          <a:stretch/>
        </p:blipFill>
        <p:spPr bwMode="auto">
          <a:xfrm>
            <a:off x="7940842" y="-76201"/>
            <a:ext cx="1644315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Shape 387"/>
          <p:cNvSpPr/>
          <p:nvPr/>
        </p:nvSpPr>
        <p:spPr>
          <a:xfrm flipH="1">
            <a:off x="-2094597" y="-2819401"/>
            <a:ext cx="14668361" cy="23774401"/>
          </a:xfrm>
          <a:prstGeom prst="ellipse">
            <a:avLst/>
          </a:prstGeom>
          <a:solidFill>
            <a:srgbClr val="4A887B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88" name="image11.jpeg" descr="3.jpg"/>
          <p:cNvPicPr>
            <a:picLocks noChangeAspect="1"/>
          </p:cNvPicPr>
          <p:nvPr/>
        </p:nvPicPr>
        <p:blipFill>
          <a:blip r:embed="rId3">
            <a:extLst/>
          </a:blip>
          <a:srcRect r="51564"/>
          <a:stretch>
            <a:fillRect/>
          </a:stretch>
        </p:blipFill>
        <p:spPr>
          <a:xfrm>
            <a:off x="-57692" y="-14684"/>
            <a:ext cx="11895133" cy="1847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054" y="21600"/>
                </a:lnTo>
                <a:cubicBezTo>
                  <a:pt x="19485" y="18778"/>
                  <a:pt x="21600" y="14920"/>
                  <a:pt x="21600" y="10665"/>
                </a:cubicBezTo>
                <a:cubicBezTo>
                  <a:pt x="21600" y="6544"/>
                  <a:pt x="19616" y="2796"/>
                  <a:pt x="16374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238672" y="2427512"/>
            <a:ext cx="10180093" cy="1426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4000"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dirty="0" smtClean="0"/>
              <a:t>La CV 20*70, tiene un precio de $100.00 (</a:t>
            </a:r>
            <a:r>
              <a:rPr lang="es-MX" dirty="0"/>
              <a:t>C</a:t>
            </a:r>
            <a:r>
              <a:rPr lang="es-MX" dirty="0" smtClean="0"/>
              <a:t>ien pesos 00/100m.n.), cada lunes se les comparte a los promotores el listado de hortalizas y legumbres que conforman la CV de la semana, a fin de que conozcan el contenido y puedan realizar el pedido correspondiente con un lapso de 48 horas de anticipación.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dirty="0" smtClean="0"/>
              <a:t>Para poder llegar a tu colonia, centro de trabajo o empresa, se requiere de al menos un pedido de 50 CV, mismo que se liquida previamente a través de la </a:t>
            </a:r>
            <a:r>
              <a:rPr lang="es-MX" dirty="0" err="1" smtClean="0"/>
              <a:t>FCMx</a:t>
            </a:r>
            <a:r>
              <a:rPr lang="es-MX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dirty="0" smtClean="0"/>
              <a:t>Una vez recibido y confirmado el pedido, la FCMX, te informa fecha, hora y lugar de entrega del mismo.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dirty="0" smtClean="0"/>
              <a:t>Finalmente nuestros  proveedores confiables y personal de la </a:t>
            </a:r>
            <a:r>
              <a:rPr lang="es-MX" dirty="0" err="1" smtClean="0"/>
              <a:t>FCMx</a:t>
            </a:r>
            <a:r>
              <a:rPr lang="es-MX" dirty="0" smtClean="0"/>
              <a:t>, te entrega en lugar, fecha y hora acordada las CV solicitadas. Los envases (cajas plásticas) son retornables, tienen un importe de $20.00 pesos y el promotor lo resguarda.</a:t>
            </a:r>
            <a:endParaRPr dirty="0"/>
          </a:p>
        </p:txBody>
      </p:sp>
      <p:sp>
        <p:nvSpPr>
          <p:cNvPr id="18" name="Shape 391"/>
          <p:cNvSpPr/>
          <p:nvPr/>
        </p:nvSpPr>
        <p:spPr>
          <a:xfrm>
            <a:off x="1434958" y="502986"/>
            <a:ext cx="760924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6000">
                <a:solidFill>
                  <a:srgbClr val="39A09D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r>
              <a:rPr lang="es-MX" b="1" dirty="0" smtClean="0"/>
              <a:t>¿Cómo adquiero la CV 20*70?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Julio\Downloads\20180509_09513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1" r="24626"/>
          <a:stretch/>
        </p:blipFill>
        <p:spPr bwMode="auto">
          <a:xfrm>
            <a:off x="-841448" y="0"/>
            <a:ext cx="16892337" cy="1847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5" name="Group 375"/>
          <p:cNvGrpSpPr/>
          <p:nvPr/>
        </p:nvGrpSpPr>
        <p:grpSpPr>
          <a:xfrm>
            <a:off x="12001637" y="-2794001"/>
            <a:ext cx="14668362" cy="23774401"/>
            <a:chOff x="0" y="1466849"/>
            <a:chExt cx="14668360" cy="23774400"/>
          </a:xfrm>
          <a:solidFill>
            <a:schemeClr val="accent6">
              <a:lumMod val="60000"/>
              <a:lumOff val="40000"/>
              <a:alpha val="47843"/>
            </a:schemeClr>
          </a:solidFill>
        </p:grpSpPr>
        <p:sp>
          <p:nvSpPr>
            <p:cNvPr id="373" name="Shape 373"/>
            <p:cNvSpPr/>
            <p:nvPr/>
          </p:nvSpPr>
          <p:spPr>
            <a:xfrm>
              <a:off x="-1" y="1466849"/>
              <a:ext cx="14668362" cy="2377440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74" name="image11.jpeg" descr="3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51564"/>
            <a:stretch>
              <a:fillRect/>
            </a:stretch>
          </p:blipFill>
          <p:spPr>
            <a:xfrm flipH="1">
              <a:off x="736324" y="4271566"/>
              <a:ext cx="11895132" cy="1847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6054" y="21600"/>
                  </a:lnTo>
                  <a:cubicBezTo>
                    <a:pt x="19485" y="18778"/>
                    <a:pt x="21600" y="14920"/>
                    <a:pt x="21600" y="10665"/>
                  </a:cubicBezTo>
                  <a:cubicBezTo>
                    <a:pt x="21600" y="6544"/>
                    <a:pt x="19616" y="2796"/>
                    <a:pt x="163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</p:pic>
      </p:grpSp>
      <p:sp>
        <p:nvSpPr>
          <p:cNvPr id="376" name="Shape 376"/>
          <p:cNvSpPr/>
          <p:nvPr/>
        </p:nvSpPr>
        <p:spPr>
          <a:xfrm>
            <a:off x="14749562" y="4607496"/>
            <a:ext cx="9099431" cy="1056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4000"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r>
              <a:rPr lang="es-MX" dirty="0" smtClean="0"/>
              <a:t>En Fundación Conserva México, hemos diseñado una formula que nos permita, incrementarle el ingreso directo al productor de un 20% del precio de venta al consumidor final a mas de 70%, al eliminar el </a:t>
            </a:r>
            <a:r>
              <a:rPr lang="es-MX" dirty="0" err="1" smtClean="0"/>
              <a:t>intermediarismo</a:t>
            </a:r>
            <a:r>
              <a:rPr lang="es-MX" dirty="0" smtClean="0"/>
              <a:t> y costos de anaquel, además buscamos la forma de crear  ingresos a las mujeres, jóvenes y familias que se integran a la Red de Promotores Confiables, al otorgarles el 12% de la venta de cada CV, finalmente la </a:t>
            </a:r>
            <a:r>
              <a:rPr lang="es-MX" dirty="0" err="1" smtClean="0"/>
              <a:t>FCMx</a:t>
            </a:r>
            <a:r>
              <a:rPr lang="es-MX" dirty="0" smtClean="0"/>
              <a:t>, recibe el 13% recaudado, para el fortalecimiento técnico, organizativo, educativo, formativo y comercial del Programa Canastas Verdes 20*70</a:t>
            </a:r>
            <a:endParaRPr dirty="0"/>
          </a:p>
        </p:txBody>
      </p:sp>
      <p:sp>
        <p:nvSpPr>
          <p:cNvPr id="8" name="Shape 378"/>
          <p:cNvSpPr/>
          <p:nvPr/>
        </p:nvSpPr>
        <p:spPr>
          <a:xfrm>
            <a:off x="14964844" y="1583160"/>
            <a:ext cx="874194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6000">
                <a:solidFill>
                  <a:schemeClr val="accent6">
                    <a:satOff val="-3381"/>
                    <a:lumOff val="-10352"/>
                  </a:schemeClr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r>
              <a:rPr lang="es-MX" b="1" dirty="0" smtClean="0">
                <a:solidFill>
                  <a:srgbClr val="7030A0"/>
                </a:solidFill>
              </a:rPr>
              <a:t>¿Como se generan los beneficios?</a:t>
            </a:r>
            <a:endParaRPr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6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tiff"/>
          <p:cNvPicPr>
            <a:picLocks noChangeAspect="1"/>
          </p:cNvPicPr>
          <p:nvPr/>
        </p:nvPicPr>
        <p:blipFill rotWithShape="1">
          <a:blip r:embed="rId2">
            <a:extLst/>
          </a:blip>
          <a:srcRect l="16786" r="25618"/>
          <a:stretch/>
        </p:blipFill>
        <p:spPr>
          <a:xfrm>
            <a:off x="8298916" y="-145032"/>
            <a:ext cx="16438010" cy="189435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3" name="Group 423"/>
          <p:cNvGrpSpPr/>
          <p:nvPr/>
        </p:nvGrpSpPr>
        <p:grpSpPr>
          <a:xfrm>
            <a:off x="-2095637" y="-2781300"/>
            <a:ext cx="14668362" cy="23774400"/>
            <a:chOff x="7556363" y="1504950"/>
            <a:chExt cx="14668360" cy="23774400"/>
          </a:xfrm>
        </p:grpSpPr>
        <p:sp>
          <p:nvSpPr>
            <p:cNvPr id="421" name="Shape 421"/>
            <p:cNvSpPr/>
            <p:nvPr/>
          </p:nvSpPr>
          <p:spPr>
            <a:xfrm flipH="1">
              <a:off x="7556363" y="1504950"/>
              <a:ext cx="14668362" cy="23774400"/>
            </a:xfrm>
            <a:prstGeom prst="ellipse">
              <a:avLst/>
            </a:prstGeom>
            <a:solidFill>
              <a:srgbClr val="7AB853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422" name="image11.jpeg" descr="3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51564"/>
            <a:stretch>
              <a:fillRect/>
            </a:stretch>
          </p:blipFill>
          <p:spPr>
            <a:xfrm>
              <a:off x="9593268" y="4271566"/>
              <a:ext cx="11895132" cy="1847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6054" y="21600"/>
                  </a:lnTo>
                  <a:cubicBezTo>
                    <a:pt x="19485" y="18778"/>
                    <a:pt x="21600" y="14920"/>
                    <a:pt x="21600" y="10665"/>
                  </a:cubicBezTo>
                  <a:cubicBezTo>
                    <a:pt x="21600" y="6544"/>
                    <a:pt x="19616" y="2796"/>
                    <a:pt x="16374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424" name="Shape 424"/>
          <p:cNvSpPr/>
          <p:nvPr/>
        </p:nvSpPr>
        <p:spPr>
          <a:xfrm>
            <a:off x="-27809" y="2223502"/>
            <a:ext cx="6940430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7EB067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r>
              <a:rPr lang="es-MX" b="1" dirty="0" smtClean="0"/>
              <a:t>Directorio </a:t>
            </a:r>
            <a:endParaRPr b="1" dirty="0"/>
          </a:p>
        </p:txBody>
      </p:sp>
      <p:sp>
        <p:nvSpPr>
          <p:cNvPr id="12" name="Shape 390"/>
          <p:cNvSpPr/>
          <p:nvPr/>
        </p:nvSpPr>
        <p:spPr>
          <a:xfrm>
            <a:off x="22648" y="4751115"/>
            <a:ext cx="11466374" cy="810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just">
              <a:defRPr sz="4000">
                <a:latin typeface="Queulat Cnd Soft"/>
                <a:ea typeface="Queulat Cnd Soft"/>
                <a:cs typeface="Queulat Cnd Soft"/>
                <a:sym typeface="Queulat Cnd Soft"/>
              </a:defRPr>
            </a:lvl1pPr>
          </a:lstStyle>
          <a:p>
            <a:r>
              <a:rPr lang="es-MX" b="1" dirty="0" smtClean="0"/>
              <a:t>Mtra. Norma Romero Cortés</a:t>
            </a:r>
          </a:p>
          <a:p>
            <a:r>
              <a:rPr lang="es-MX" dirty="0" smtClean="0"/>
              <a:t>Presidenta de la </a:t>
            </a:r>
            <a:r>
              <a:rPr lang="es-MX" dirty="0"/>
              <a:t>Fundación Conserva </a:t>
            </a:r>
            <a:r>
              <a:rPr lang="es-MX" dirty="0" smtClean="0"/>
              <a:t>México</a:t>
            </a:r>
          </a:p>
          <a:p>
            <a:endParaRPr lang="es-MX" dirty="0"/>
          </a:p>
          <a:p>
            <a:r>
              <a:rPr lang="es-MX" b="1" dirty="0" smtClean="0"/>
              <a:t>Mtro. Mario Salas</a:t>
            </a:r>
          </a:p>
          <a:p>
            <a:r>
              <a:rPr lang="es-MX" dirty="0" smtClean="0"/>
              <a:t>Director general de Fundación Conserva México</a:t>
            </a:r>
          </a:p>
          <a:p>
            <a:r>
              <a:rPr lang="es-MX" dirty="0" err="1" smtClean="0"/>
              <a:t>Fb</a:t>
            </a:r>
            <a:r>
              <a:rPr lang="es-MX" dirty="0" smtClean="0"/>
              <a:t>:@</a:t>
            </a:r>
            <a:r>
              <a:rPr lang="es-MX" dirty="0" err="1" smtClean="0"/>
              <a:t>ConservaMexico</a:t>
            </a:r>
            <a:endParaRPr lang="es-MX" dirty="0"/>
          </a:p>
          <a:p>
            <a:endParaRPr lang="es-MX" dirty="0" smtClean="0"/>
          </a:p>
          <a:p>
            <a:endParaRPr lang="es-MX" b="1" dirty="0" smtClean="0"/>
          </a:p>
          <a:p>
            <a:r>
              <a:rPr lang="es-MX" b="1" dirty="0" smtClean="0"/>
              <a:t>Ing. Julio César Constantino Guerrero</a:t>
            </a:r>
          </a:p>
          <a:p>
            <a:r>
              <a:rPr lang="es-MX" dirty="0" smtClean="0"/>
              <a:t>Coordinador Agroalimentario</a:t>
            </a:r>
            <a:endParaRPr lang="es-MX" dirty="0" smtClean="0"/>
          </a:p>
          <a:p>
            <a:r>
              <a:rPr lang="es-MX" dirty="0"/>
              <a:t>Email: </a:t>
            </a:r>
            <a:r>
              <a:rPr lang="es-MX" dirty="0" smtClean="0"/>
              <a:t>julio.constantino@conservamexico.mx</a:t>
            </a:r>
            <a:endParaRPr lang="es-MX" dirty="0"/>
          </a:p>
          <a:p>
            <a:r>
              <a:rPr lang="es-MX" dirty="0" smtClean="0"/>
              <a:t>Cel. De contacto: 2313194650</a:t>
            </a:r>
          </a:p>
          <a:p>
            <a:r>
              <a:rPr lang="es-MX" dirty="0" smtClean="0"/>
              <a:t>Tel de oficina: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27.jpeg" descr="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82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483"/>
          <p:cNvSpPr/>
          <p:nvPr/>
        </p:nvSpPr>
        <p:spPr>
          <a:xfrm>
            <a:off x="3289113" y="1929328"/>
            <a:ext cx="17602576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FFFFF"/>
                </a:solidFill>
                <a:latin typeface="Qanelas Soft DEMO"/>
                <a:ea typeface="Qanelas Soft DEMO"/>
                <a:cs typeface="Qanelas Soft DEMO"/>
                <a:sym typeface="Qanelas Soft DEMO"/>
              </a:defRPr>
            </a:lvl1pPr>
          </a:lstStyle>
          <a:p>
            <a:r>
              <a:rPr lang="es-MX" dirty="0" smtClean="0"/>
              <a:t>¿</a:t>
            </a:r>
            <a:r>
              <a:rPr dirty="0" smtClean="0"/>
              <a:t>QUE </a:t>
            </a:r>
            <a:r>
              <a:rPr dirty="0"/>
              <a:t>PASARIA SI NOS </a:t>
            </a:r>
            <a:r>
              <a:rPr dirty="0" smtClean="0"/>
              <a:t>UNIERAMOS</a:t>
            </a:r>
            <a:r>
              <a:rPr lang="es-MX" dirty="0" smtClean="0"/>
              <a:t>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092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092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092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092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726</Words>
  <Application>Microsoft Office PowerPoint</Application>
  <PresentationFormat>Personalizado</PresentationFormat>
  <Paragraphs>55</Paragraphs>
  <Slides>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</dc:creator>
  <cp:lastModifiedBy>Julio</cp:lastModifiedBy>
  <cp:revision>36</cp:revision>
  <dcterms:modified xsi:type="dcterms:W3CDTF">2018-10-05T19:58:36Z</dcterms:modified>
</cp:coreProperties>
</file>